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70" r:id="rId5"/>
    <p:sldId id="272" r:id="rId6"/>
    <p:sldId id="273" r:id="rId7"/>
    <p:sldId id="275" r:id="rId8"/>
    <p:sldId id="279" r:id="rId9"/>
    <p:sldId id="280" r:id="rId10"/>
    <p:sldId id="284" r:id="rId11"/>
    <p:sldId id="285" r:id="rId12"/>
    <p:sldId id="286" r:id="rId13"/>
    <p:sldId id="287" r:id="rId14"/>
    <p:sldId id="295" r:id="rId15"/>
    <p:sldId id="298" r:id="rId16"/>
    <p:sldId id="296" r:id="rId17"/>
    <p:sldId id="288" r:id="rId18"/>
    <p:sldId id="318" r:id="rId19"/>
    <p:sldId id="290" r:id="rId20"/>
    <p:sldId id="301" r:id="rId21"/>
    <p:sldId id="302" r:id="rId22"/>
    <p:sldId id="303" r:id="rId23"/>
    <p:sldId id="305" r:id="rId24"/>
    <p:sldId id="306" r:id="rId25"/>
    <p:sldId id="304" r:id="rId26"/>
    <p:sldId id="307" r:id="rId27"/>
    <p:sldId id="309" r:id="rId28"/>
    <p:sldId id="310" r:id="rId29"/>
    <p:sldId id="311" r:id="rId30"/>
    <p:sldId id="312" r:id="rId31"/>
    <p:sldId id="313" r:id="rId32"/>
    <p:sldId id="314" r:id="rId33"/>
    <p:sldId id="325" r:id="rId34"/>
    <p:sldId id="316" r:id="rId35"/>
    <p:sldId id="291" r:id="rId36"/>
    <p:sldId id="319" r:id="rId37"/>
    <p:sldId id="321" r:id="rId38"/>
    <p:sldId id="323" r:id="rId39"/>
    <p:sldId id="322" r:id="rId40"/>
    <p:sldId id="297" r:id="rId4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17FB"/>
    <a:srgbClr val="04ADBF"/>
    <a:srgbClr val="2308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7" autoAdjust="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90086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28746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29590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50004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82547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42075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7153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77940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39866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9570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40943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64428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467544" y="4901726"/>
            <a:ext cx="7848872" cy="1944216"/>
          </a:xfrm>
        </p:spPr>
        <p:txBody>
          <a:bodyPr anchor="ctr">
            <a:normAutofit fontScale="55000" lnSpcReduction="20000"/>
          </a:bodyPr>
          <a:lstStyle/>
          <a:p>
            <a:pPr lvl="0" algn="l">
              <a:spcBef>
                <a:spcPts val="0"/>
              </a:spcBef>
            </a:pPr>
            <a:r>
              <a:rPr lang="lt-LT" sz="6400" b="1" dirty="0">
                <a:solidFill>
                  <a:srgbClr val="04AD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lt-LT" sz="6400" b="1" dirty="0" err="1">
                <a:solidFill>
                  <a:srgbClr val="04AD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eTwinning</a:t>
            </a:r>
            <a:r>
              <a:rPr lang="lt-LT" sz="6400" b="1" dirty="0">
                <a:solidFill>
                  <a:srgbClr val="04AD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6400" b="1" dirty="0" err="1">
                <a:solidFill>
                  <a:srgbClr val="04AD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Live</a:t>
            </a:r>
            <a:r>
              <a:rPr lang="lt-LT" sz="6400" b="1" dirty="0">
                <a:solidFill>
                  <a:srgbClr val="04AD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– Europos mokytojų bendradarbiavimui</a:t>
            </a:r>
            <a:endParaRPr lang="en-US" sz="6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endParaRPr lang="en-US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lt-LT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11 19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en-US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Laima</a:t>
            </a:r>
            <a:r>
              <a:rPr lang="lt-LT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Vidauskienė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1880" y="1268760"/>
            <a:ext cx="2956736" cy="201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06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853" y="4293096"/>
            <a:ext cx="8860001" cy="1872208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sz="2475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n-US" sz="2475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lt-LT" sz="3600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Erdvė </a:t>
            </a:r>
            <a:r>
              <a:rPr lang="lt-LT" sz="3600" b="1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„eTwinning </a:t>
            </a:r>
            <a:r>
              <a:rPr lang="lt-LT" sz="3600" b="1" dirty="0" err="1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Live</a:t>
            </a:r>
            <a:r>
              <a:rPr lang="lt-LT" sz="3600" b="1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 </a:t>
            </a:r>
            <a:r>
              <a:rPr lang="lt-LT" sz="3600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tai vieta, kurioje programos „eTwinning“ dalyviai randa vieni kitus, kuria projektus, bendrauja ir </a:t>
            </a:r>
            <a:r>
              <a:rPr lang="lt-LT" sz="36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bendradarbiauja. </a:t>
            </a:r>
            <a: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n-US" sz="3600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lt-LT" sz="3600" dirty="0">
              <a:solidFill>
                <a:srgbClr val="0000FF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853" y="2348880"/>
            <a:ext cx="8866628" cy="1572833"/>
          </a:xfrm>
          <a:ln w="38100">
            <a:solidFill>
              <a:srgbClr val="0000FF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396025" y="1175597"/>
            <a:ext cx="475296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54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eTwinning </a:t>
            </a:r>
            <a:r>
              <a:rPr lang="lt-LT" sz="5400" dirty="0" err="1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Live</a:t>
            </a:r>
            <a:r>
              <a:rPr lang="lt-LT" sz="5400" dirty="0">
                <a:solidFill>
                  <a:srgbClr val="0000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endParaRPr lang="lt-LT" sz="5400" dirty="0"/>
          </a:p>
        </p:txBody>
      </p:sp>
    </p:spTree>
    <p:extLst>
      <p:ext uri="{BB962C8B-B14F-4D97-AF65-F5344CB8AC3E}">
        <p14:creationId xmlns:p14="http://schemas.microsoft.com/office/powerpoint/2010/main" val="86497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1328263"/>
            <a:ext cx="6995172" cy="1088068"/>
          </a:xfrm>
        </p:spPr>
        <p:txBody>
          <a:bodyPr>
            <a:normAutofit fontScale="90000"/>
          </a:bodyPr>
          <a:lstStyle/>
          <a:p>
            <a:r>
              <a:rPr lang="en-US" sz="2925" b="1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</a:t>
            </a:r>
            <a:r>
              <a:rPr lang="lt-LT" sz="2925" b="1" dirty="0" err="1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radžios</a:t>
            </a:r>
            <a:r>
              <a:rPr lang="lt-LT" sz="2925" b="1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925" b="1" dirty="0" err="1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puslapyje</a:t>
            </a:r>
            <a:r>
              <a:rPr lang="lt-LT" sz="2925" b="1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lt-LT" sz="2625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pateikiamas informacijos srautas iš įvairių erdvės dalių.</a:t>
            </a:r>
            <a:r>
              <a:rPr lang="en-US" sz="2625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lt-LT" sz="262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Šiame </a:t>
            </a:r>
            <a:r>
              <a:rPr lang="en-US" sz="2625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puslapyje</a:t>
            </a:r>
            <a:r>
              <a:rPr lang="lt-LT" sz="262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galite greitai sužinoti, kas vyksta programoje „</a:t>
            </a:r>
            <a:r>
              <a:rPr lang="lt-LT" sz="2625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eTwinning</a:t>
            </a:r>
            <a:r>
              <a:rPr lang="en-US" sz="2625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  <a:endParaRPr lang="lt-LT" sz="2625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2636912"/>
            <a:ext cx="6984776" cy="4024820"/>
          </a:xfrm>
          <a:prstGeom prst="rect">
            <a:avLst/>
          </a:prstGeom>
          <a:ln w="38100">
            <a:solidFill>
              <a:srgbClr val="0000FF"/>
            </a:solidFill>
          </a:ln>
        </p:spPr>
      </p:pic>
    </p:spTree>
    <p:extLst>
      <p:ext uri="{BB962C8B-B14F-4D97-AF65-F5344CB8AC3E}">
        <p14:creationId xmlns:p14="http://schemas.microsoft.com/office/powerpoint/2010/main" val="143184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24495"/>
            <a:ext cx="6822581" cy="2237723"/>
          </a:xfrm>
        </p:spPr>
        <p:txBody>
          <a:bodyPr>
            <a:noAutofit/>
          </a:bodyPr>
          <a:lstStyle/>
          <a:p>
            <a:r>
              <a:rPr lang="en-US" sz="3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Prad</a:t>
            </a:r>
            <a:r>
              <a:rPr lang="lt-LT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</a:t>
            </a:r>
            <a:r>
              <a:rPr lang="en-US" sz="3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ios</a:t>
            </a:r>
            <a:r>
              <a:rPr lang="en-US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puslapyje rasite nuorodas į visas</a:t>
            </a:r>
            <a:br>
              <a:rPr lang="lt-LT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pagrindines jūsų veiklas: renginius, projektus, </a:t>
            </a:r>
            <a:r>
              <a:rPr lang="lt-LT" sz="3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grupes</a:t>
            </a:r>
            <a:endParaRPr lang="lt-LT" sz="3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821" y="2780928"/>
            <a:ext cx="7524649" cy="3864719"/>
          </a:xfrm>
          <a:prstGeom prst="rect">
            <a:avLst/>
          </a:prstGeom>
          <a:ln w="38100">
            <a:solidFill>
              <a:srgbClr val="0000FF"/>
            </a:solidFill>
          </a:ln>
        </p:spPr>
      </p:pic>
      <p:sp>
        <p:nvSpPr>
          <p:cNvPr id="7" name="Oval 6"/>
          <p:cNvSpPr/>
          <p:nvPr/>
        </p:nvSpPr>
        <p:spPr>
          <a:xfrm>
            <a:off x="2339752" y="3703797"/>
            <a:ext cx="1825580" cy="94522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35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710552" y="2803321"/>
            <a:ext cx="2053470" cy="9272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29038" y="1726103"/>
            <a:ext cx="11630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Čia galite pradėti redaguoti savo profilį</a:t>
            </a:r>
          </a:p>
        </p:txBody>
      </p:sp>
    </p:spTree>
    <p:extLst>
      <p:ext uri="{BB962C8B-B14F-4D97-AF65-F5344CB8AC3E}">
        <p14:creationId xmlns:p14="http://schemas.microsoft.com/office/powerpoint/2010/main" val="329864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24" y="629816"/>
            <a:ext cx="4564300" cy="1143000"/>
          </a:xfrm>
        </p:spPr>
        <p:txBody>
          <a:bodyPr>
            <a:normAutofit/>
          </a:bodyPr>
          <a:lstStyle/>
          <a:p>
            <a:r>
              <a:rPr lang="lt-LT" sz="405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Žmonės</a:t>
            </a:r>
            <a:endParaRPr lang="lt-LT" sz="4050" dirty="0">
              <a:solidFill>
                <a:srgbClr val="0000FF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931" y="1988840"/>
            <a:ext cx="8208696" cy="4561072"/>
          </a:xfrm>
          <a:prstGeom prst="rect">
            <a:avLst/>
          </a:prstGeom>
          <a:ln w="38100">
            <a:solidFill>
              <a:srgbClr val="0000FF"/>
            </a:solidFill>
          </a:ln>
        </p:spPr>
      </p:pic>
      <p:sp>
        <p:nvSpPr>
          <p:cNvPr id="6" name="Oval 5"/>
          <p:cNvSpPr/>
          <p:nvPr/>
        </p:nvSpPr>
        <p:spPr>
          <a:xfrm>
            <a:off x="3491880" y="2420888"/>
            <a:ext cx="685800" cy="47329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350"/>
          </a:p>
        </p:txBody>
      </p:sp>
    </p:spTree>
    <p:extLst>
      <p:ext uri="{BB962C8B-B14F-4D97-AF65-F5344CB8AC3E}">
        <p14:creationId xmlns:p14="http://schemas.microsoft.com/office/powerpoint/2010/main" val="420637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754" y="1310955"/>
            <a:ext cx="7543800" cy="731645"/>
          </a:xfrm>
        </p:spPr>
        <p:txBody>
          <a:bodyPr>
            <a:normAutofit/>
          </a:bodyPr>
          <a:lstStyle/>
          <a:p>
            <a:r>
              <a:rPr lang="lt-LT" sz="35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Išplėstinė partnerių paieška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3754" y="2241551"/>
            <a:ext cx="7860693" cy="4427809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5727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5832648" cy="1088068"/>
          </a:xfrm>
        </p:spPr>
        <p:txBody>
          <a:bodyPr>
            <a:normAutofit/>
          </a:bodyPr>
          <a:lstStyle/>
          <a:p>
            <a:r>
              <a:rPr lang="en-US" sz="5000" dirty="0" err="1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Partneri</a:t>
            </a:r>
            <a:r>
              <a:rPr lang="lt-LT" sz="5000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ų forumai</a:t>
            </a:r>
            <a:endParaRPr lang="lt-LT" sz="5000" dirty="0">
              <a:solidFill>
                <a:srgbClr val="0000FF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1844824"/>
            <a:ext cx="5112568" cy="4828846"/>
          </a:xfrm>
          <a:prstGeom prst="rect">
            <a:avLst/>
          </a:prstGeom>
          <a:ln w="38100">
            <a:solidFill>
              <a:srgbClr val="0000FF"/>
            </a:solidFill>
          </a:ln>
        </p:spPr>
      </p:pic>
    </p:spTree>
    <p:extLst>
      <p:ext uri="{BB962C8B-B14F-4D97-AF65-F5344CB8AC3E}">
        <p14:creationId xmlns:p14="http://schemas.microsoft.com/office/powerpoint/2010/main" val="151237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909" y="1072203"/>
            <a:ext cx="7736984" cy="685859"/>
          </a:xfrm>
        </p:spPr>
        <p:txBody>
          <a:bodyPr>
            <a:noAutofit/>
          </a:bodyPr>
          <a:lstStyle/>
          <a:p>
            <a:r>
              <a:rPr lang="lt-LT" sz="3500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Skelbkite kuo išsamesnę </a:t>
            </a:r>
            <a:r>
              <a:rPr lang="lt-LT" sz="35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žinutę </a:t>
            </a:r>
            <a:endParaRPr lang="lt-LT" sz="3500" dirty="0">
              <a:solidFill>
                <a:srgbClr val="0000FF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2060848"/>
            <a:ext cx="8136904" cy="4577009"/>
          </a:xfrm>
          <a:prstGeom prst="rect">
            <a:avLst/>
          </a:prstGeom>
          <a:ln w="38100">
            <a:solidFill>
              <a:srgbClr val="0000FF"/>
            </a:solidFill>
          </a:ln>
        </p:spPr>
      </p:pic>
    </p:spTree>
    <p:extLst>
      <p:ext uri="{BB962C8B-B14F-4D97-AF65-F5344CB8AC3E}">
        <p14:creationId xmlns:p14="http://schemas.microsoft.com/office/powerpoint/2010/main" val="55227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925" y="908720"/>
            <a:ext cx="4302099" cy="1143000"/>
          </a:xfrm>
        </p:spPr>
        <p:txBody>
          <a:bodyPr>
            <a:normAutofit/>
          </a:bodyPr>
          <a:lstStyle/>
          <a:p>
            <a:r>
              <a:rPr lang="lt-LT" sz="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Projektai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2420888"/>
            <a:ext cx="8568952" cy="4149050"/>
          </a:xfrm>
          <a:prstGeom prst="rect">
            <a:avLst/>
          </a:prstGeom>
          <a:ln w="38100">
            <a:solidFill>
              <a:srgbClr val="0000FF"/>
            </a:solidFill>
          </a:ln>
        </p:spPr>
      </p:pic>
      <p:sp>
        <p:nvSpPr>
          <p:cNvPr id="3" name="Oval 2"/>
          <p:cNvSpPr/>
          <p:nvPr/>
        </p:nvSpPr>
        <p:spPr>
          <a:xfrm>
            <a:off x="5148064" y="2708920"/>
            <a:ext cx="914400" cy="5040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8100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072203"/>
            <a:ext cx="4469120" cy="886963"/>
          </a:xfrm>
        </p:spPr>
        <p:txBody>
          <a:bodyPr>
            <a:normAutofit/>
          </a:bodyPr>
          <a:lstStyle/>
          <a:p>
            <a:r>
              <a:rPr lang="lt-LT" sz="4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Sukurti projektą</a:t>
            </a:r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2420888"/>
            <a:ext cx="8459727" cy="4104455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251520" y="2210416"/>
            <a:ext cx="1540634" cy="42094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108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072203"/>
            <a:ext cx="3672408" cy="886963"/>
          </a:xfrm>
        </p:spPr>
        <p:txBody>
          <a:bodyPr>
            <a:normAutofit/>
          </a:bodyPr>
          <a:lstStyle/>
          <a:p>
            <a:r>
              <a:rPr lang="en-US" sz="405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lt-LT" sz="405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žingsnis</a:t>
            </a:r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2132856"/>
            <a:ext cx="8352928" cy="4392487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4834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196752"/>
            <a:ext cx="3168352" cy="886963"/>
          </a:xfrm>
        </p:spPr>
        <p:txBody>
          <a:bodyPr>
            <a:normAutofit/>
          </a:bodyPr>
          <a:lstStyle/>
          <a:p>
            <a:r>
              <a:rPr lang="lt-LT" sz="405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05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05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žingsnis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2276872"/>
            <a:ext cx="8531686" cy="4315480"/>
          </a:xfrm>
          <a:prstGeom prst="rect">
            <a:avLst/>
          </a:prstGeom>
          <a:ln w="38100">
            <a:solidFill>
              <a:srgbClr val="0000FF"/>
            </a:solidFill>
          </a:ln>
        </p:spPr>
      </p:pic>
    </p:spTree>
    <p:extLst>
      <p:ext uri="{BB962C8B-B14F-4D97-AF65-F5344CB8AC3E}">
        <p14:creationId xmlns:p14="http://schemas.microsoft.com/office/powerpoint/2010/main" val="322254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33" y="1438694"/>
            <a:ext cx="3469771" cy="886963"/>
          </a:xfrm>
        </p:spPr>
        <p:txBody>
          <a:bodyPr>
            <a:normAutofit/>
          </a:bodyPr>
          <a:lstStyle/>
          <a:p>
            <a:r>
              <a:rPr lang="lt-LT" sz="405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5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05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žingsnis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133" y="2564904"/>
            <a:ext cx="8511751" cy="3960440"/>
          </a:xfrm>
          <a:prstGeom prst="rect">
            <a:avLst/>
          </a:prstGeom>
          <a:ln w="38100">
            <a:solidFill>
              <a:srgbClr val="0000FF"/>
            </a:solidFill>
          </a:ln>
        </p:spPr>
      </p:pic>
    </p:spTree>
    <p:extLst>
      <p:ext uri="{BB962C8B-B14F-4D97-AF65-F5344CB8AC3E}">
        <p14:creationId xmlns:p14="http://schemas.microsoft.com/office/powerpoint/2010/main" val="90185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7541"/>
            <a:ext cx="6303716" cy="205330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lt-LT" sz="2400" b="1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Grupės </a:t>
            </a:r>
            <a:r>
              <a:rPr lang="lt-LT" sz="2400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tai virtualios vietos, kur programos „eTwinning“ dalyviai susitinka ir diskutuoja įvairiomis temomis, apie juos dominančias sritis. Tai virtuali erdvė bendravimui, mainams ir dalinimuisi. </a:t>
            </a:r>
            <a:endParaRPr lang="lt-LT" sz="1500" dirty="0">
              <a:solidFill>
                <a:srgbClr val="0000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060848"/>
            <a:ext cx="6984776" cy="4672815"/>
          </a:xfrm>
          <a:prstGeom prst="rect">
            <a:avLst/>
          </a:prstGeom>
          <a:ln w="38100">
            <a:solidFill>
              <a:srgbClr val="0000FF"/>
            </a:solidFill>
          </a:ln>
        </p:spPr>
      </p:pic>
      <p:sp>
        <p:nvSpPr>
          <p:cNvPr id="3" name="Oval 2"/>
          <p:cNvSpPr/>
          <p:nvPr/>
        </p:nvSpPr>
        <p:spPr>
          <a:xfrm>
            <a:off x="5436096" y="2564904"/>
            <a:ext cx="685800" cy="2897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350"/>
          </a:p>
        </p:txBody>
      </p:sp>
    </p:spTree>
    <p:extLst>
      <p:ext uri="{BB962C8B-B14F-4D97-AF65-F5344CB8AC3E}">
        <p14:creationId xmlns:p14="http://schemas.microsoft.com/office/powerpoint/2010/main" val="377594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496" y="548680"/>
            <a:ext cx="5915000" cy="1143000"/>
          </a:xfrm>
        </p:spPr>
        <p:txBody>
          <a:bodyPr>
            <a:noAutofit/>
          </a:bodyPr>
          <a:lstStyle/>
          <a:p>
            <a:r>
              <a:rPr lang="lt-LT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Jei norėtumėte sukurti</a:t>
            </a:r>
            <a:r>
              <a:rPr lang="lt-LT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lt-LT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grupę, pirmiausia patikrinkite, ar platformoje jau nėra ko nors panašaus.</a:t>
            </a:r>
            <a:endParaRPr lang="lt-LT" sz="2400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3528" y="1988840"/>
            <a:ext cx="8568952" cy="4392488"/>
          </a:xfrm>
          <a:prstGeom prst="rect">
            <a:avLst/>
          </a:prstGeom>
          <a:ln w="38100">
            <a:solidFill>
              <a:srgbClr val="1117FB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9089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7763"/>
            <a:ext cx="6510649" cy="194421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</a:t>
            </a:r>
            <a:r>
              <a:rPr lang="lt-LT" sz="2400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žpildykite</a:t>
            </a:r>
            <a:r>
              <a:rPr lang="lt-LT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lt-LT" sz="2400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formą ir pateikite ją patvirtinimui. </a:t>
            </a:r>
            <a:r>
              <a:rPr 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lt-LT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Kai </a:t>
            </a:r>
            <a:r>
              <a:rPr lang="lt-LT" sz="2400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grupė bus patvirtinta ir sukurta, galėsite pradėti kviesti savo kontaktus jungtis prie jos ir tvarkyti grupės turinį.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2131979"/>
            <a:ext cx="7848872" cy="4509176"/>
          </a:xfrm>
          <a:prstGeom prst="rect">
            <a:avLst/>
          </a:prstGeom>
          <a:ln w="38100">
            <a:solidFill>
              <a:srgbClr val="0000FF"/>
            </a:solidFill>
          </a:ln>
        </p:spPr>
      </p:pic>
    </p:spTree>
    <p:extLst>
      <p:ext uri="{BB962C8B-B14F-4D97-AF65-F5344CB8AC3E}">
        <p14:creationId xmlns:p14="http://schemas.microsoft.com/office/powerpoint/2010/main" val="149922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425" y="600012"/>
            <a:ext cx="3808019" cy="68585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en-US" sz="5400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Renginiai</a:t>
            </a:r>
            <a:endParaRPr lang="lt-LT" sz="5400" dirty="0">
              <a:solidFill>
                <a:srgbClr val="0000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844824"/>
            <a:ext cx="7570407" cy="4659227"/>
          </a:xfrm>
          <a:prstGeom prst="rect">
            <a:avLst/>
          </a:prstGeom>
          <a:ln w="38100">
            <a:solidFill>
              <a:srgbClr val="0000FF"/>
            </a:solidFill>
          </a:ln>
        </p:spPr>
      </p:pic>
      <p:sp>
        <p:nvSpPr>
          <p:cNvPr id="3" name="Oval 2"/>
          <p:cNvSpPr/>
          <p:nvPr/>
        </p:nvSpPr>
        <p:spPr>
          <a:xfrm>
            <a:off x="3923928" y="2276872"/>
            <a:ext cx="1099203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0965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2" y="2204864"/>
            <a:ext cx="8640960" cy="4242282"/>
          </a:xfrm>
          <a:prstGeom prst="rect">
            <a:avLst/>
          </a:prstGeom>
          <a:ln w="38100">
            <a:solidFill>
              <a:srgbClr val="1117FB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6048672" cy="1143000"/>
          </a:xfrm>
        </p:spPr>
        <p:txBody>
          <a:bodyPr>
            <a:noAutofit/>
          </a:bodyPr>
          <a:lstStyle/>
          <a:p>
            <a:r>
              <a:rPr lang="lt-LT" sz="5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Renginio registracija</a:t>
            </a:r>
            <a:endParaRPr lang="lt-LT" sz="5400" dirty="0"/>
          </a:p>
        </p:txBody>
      </p:sp>
      <p:sp>
        <p:nvSpPr>
          <p:cNvPr id="3" name="Oval 2"/>
          <p:cNvSpPr/>
          <p:nvPr/>
        </p:nvSpPr>
        <p:spPr>
          <a:xfrm>
            <a:off x="1043608" y="4869160"/>
            <a:ext cx="1368152" cy="64807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2411760" y="3573016"/>
            <a:ext cx="2160240" cy="12961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594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5616624" cy="128926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Pagrindin</a:t>
            </a:r>
            <a:r>
              <a:rPr lang="lt-LT" dirty="0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ė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informacija</a:t>
            </a:r>
            <a:endParaRPr lang="lt-LT" dirty="0">
              <a:solidFill>
                <a:srgbClr val="0000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158" y="1681159"/>
            <a:ext cx="8346289" cy="5016253"/>
          </a:xfrm>
          <a:prstGeom prst="rect">
            <a:avLst/>
          </a:prstGeom>
          <a:ln w="38100">
            <a:solidFill>
              <a:srgbClr val="0000FF"/>
            </a:solidFill>
          </a:ln>
        </p:spPr>
      </p:pic>
      <p:cxnSp>
        <p:nvCxnSpPr>
          <p:cNvPr id="4" name="Straight Arrow Connector 3"/>
          <p:cNvCxnSpPr/>
          <p:nvPr/>
        </p:nvCxnSpPr>
        <p:spPr>
          <a:xfrm>
            <a:off x="3347864" y="5373216"/>
            <a:ext cx="914400" cy="9144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2483768" y="5373216"/>
            <a:ext cx="864096" cy="9144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89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379" y="476672"/>
            <a:ext cx="5338936" cy="1143000"/>
          </a:xfrm>
        </p:spPr>
        <p:txBody>
          <a:bodyPr>
            <a:normAutofit/>
          </a:bodyPr>
          <a:lstStyle/>
          <a:p>
            <a:r>
              <a:rPr lang="en-US" sz="5000" dirty="0" err="1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Vietinis</a:t>
            </a:r>
            <a:r>
              <a:rPr lang="en-US" sz="5000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dirty="0" err="1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renginys</a:t>
            </a:r>
            <a:endParaRPr lang="lt-LT" sz="5000" dirty="0">
              <a:solidFill>
                <a:srgbClr val="1117F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3528" y="1988840"/>
            <a:ext cx="8568952" cy="4482464"/>
          </a:xfrm>
          <a:prstGeom prst="rect">
            <a:avLst/>
          </a:prstGeom>
          <a:ln w="38100">
            <a:solidFill>
              <a:srgbClr val="1117FB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5085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5626968" cy="1143000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Informacija apie renginį:</a:t>
            </a:r>
            <a:br>
              <a:rPr lang="lt-LT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kalbos pasirinkimas</a:t>
            </a:r>
            <a:endParaRPr lang="lt-LT" dirty="0">
              <a:solidFill>
                <a:srgbClr val="1117F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67744" y="1600200"/>
            <a:ext cx="3989413" cy="4925144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769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06888" cy="1143000"/>
          </a:xfrm>
        </p:spPr>
        <p:txBody>
          <a:bodyPr>
            <a:normAutofit/>
          </a:bodyPr>
          <a:lstStyle/>
          <a:p>
            <a:r>
              <a:rPr lang="lt-LT" sz="4000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renginio pobūdis</a:t>
            </a:r>
            <a:endParaRPr lang="lt-LT" sz="4000" dirty="0">
              <a:solidFill>
                <a:srgbClr val="1117F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31640" y="1600200"/>
            <a:ext cx="5760640" cy="5069160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88025" y="3573016"/>
            <a:ext cx="2304256" cy="13681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7037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266928" cy="1143000"/>
          </a:xfrm>
        </p:spPr>
        <p:txBody>
          <a:bodyPr>
            <a:normAutofit/>
          </a:bodyPr>
          <a:lstStyle/>
          <a:p>
            <a:r>
              <a:rPr lang="lt-LT" sz="4000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Kaip dalyvauti</a:t>
            </a:r>
            <a:endParaRPr lang="lt-LT" sz="4000" dirty="0">
              <a:solidFill>
                <a:srgbClr val="1117F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15616" y="1600200"/>
            <a:ext cx="6415884" cy="5069160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2439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20688"/>
            <a:ext cx="5050904" cy="1143000"/>
          </a:xfrm>
        </p:spPr>
        <p:txBody>
          <a:bodyPr>
            <a:normAutofit/>
          </a:bodyPr>
          <a:lstStyle/>
          <a:p>
            <a:r>
              <a:rPr lang="lt-LT" sz="4000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Renginio vieta</a:t>
            </a:r>
            <a:endParaRPr lang="lt-LT" sz="4000" dirty="0">
              <a:solidFill>
                <a:srgbClr val="1117F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2060848"/>
            <a:ext cx="8640960" cy="4392488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1195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254" y="476672"/>
            <a:ext cx="4834880" cy="1143000"/>
          </a:xfrm>
        </p:spPr>
        <p:txBody>
          <a:bodyPr>
            <a:normAutofit/>
          </a:bodyPr>
          <a:lstStyle/>
          <a:p>
            <a:r>
              <a:rPr lang="lt-LT" sz="4000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Kontaktai</a:t>
            </a:r>
            <a:endParaRPr lang="lt-LT" sz="4000" dirty="0">
              <a:solidFill>
                <a:srgbClr val="1117F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2" y="1844824"/>
            <a:ext cx="8784976" cy="4652971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4260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5338936" cy="1143000"/>
          </a:xfrm>
        </p:spPr>
        <p:txBody>
          <a:bodyPr>
            <a:normAutofit/>
          </a:bodyPr>
          <a:lstStyle/>
          <a:p>
            <a:r>
              <a:rPr lang="lt-LT" sz="4000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Renginio įrankiai</a:t>
            </a:r>
            <a:endParaRPr lang="lt-LT" sz="4000" dirty="0">
              <a:solidFill>
                <a:srgbClr val="1117F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7524" y="2060848"/>
            <a:ext cx="8568952" cy="4396138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3849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5842992" cy="11430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Internetinis </a:t>
            </a:r>
            <a:r>
              <a:rPr lang="en-US" sz="5400" dirty="0" err="1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renginys</a:t>
            </a:r>
            <a:endParaRPr lang="lt-LT" sz="5400" dirty="0">
              <a:solidFill>
                <a:srgbClr val="1117F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1988840"/>
            <a:ext cx="8640960" cy="4536504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3455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Dalyvių skaičius</a:t>
            </a:r>
            <a:endParaRPr lang="lt-LT" dirty="0">
              <a:solidFill>
                <a:srgbClr val="1117F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11660" y="1556792"/>
            <a:ext cx="6120680" cy="4997152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99992" y="5229200"/>
            <a:ext cx="176655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2301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554960" cy="1143000"/>
          </a:xfrm>
        </p:spPr>
        <p:txBody>
          <a:bodyPr/>
          <a:lstStyle/>
          <a:p>
            <a:r>
              <a:rPr lang="lt-LT" sz="4000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Renginio </a:t>
            </a:r>
            <a:r>
              <a:rPr lang="lt-LT" sz="4000" dirty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pobūdis</a:t>
            </a:r>
            <a:endParaRPr lang="lt-LT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87624" y="1600200"/>
            <a:ext cx="6643655" cy="4997152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5940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63072" cy="1143000"/>
          </a:xfrm>
        </p:spPr>
        <p:txBody>
          <a:bodyPr/>
          <a:lstStyle/>
          <a:p>
            <a:r>
              <a:rPr lang="lt-LT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Užsakymo informacija</a:t>
            </a:r>
            <a:endParaRPr lang="lt-LT" dirty="0">
              <a:solidFill>
                <a:srgbClr val="1117F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1988840"/>
            <a:ext cx="8640960" cy="4497010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4107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Renginio laikas: trukmė</a:t>
            </a:r>
            <a:endParaRPr lang="lt-LT" dirty="0">
              <a:solidFill>
                <a:srgbClr val="1117F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31640" y="1600200"/>
            <a:ext cx="6456360" cy="4997152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8031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</a:t>
            </a:r>
            <a:endParaRPr lang="lt-LT" dirty="0">
              <a:solidFill>
                <a:srgbClr val="1117F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03648" y="1556792"/>
            <a:ext cx="6019598" cy="5069160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1726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Kviesti kontaktus</a:t>
            </a:r>
            <a:endParaRPr lang="lt-LT" dirty="0">
              <a:solidFill>
                <a:srgbClr val="1117F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1988840"/>
            <a:ext cx="8640960" cy="4389341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5116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/>
          <a:lstStyle/>
          <a:p>
            <a:r>
              <a:rPr lang="lt-LT" sz="4000" dirty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Renginio įrankiai</a:t>
            </a:r>
            <a:endParaRPr lang="lt-LT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1916832"/>
            <a:ext cx="8640960" cy="4661284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0634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6048672" cy="116910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lt-LT" sz="36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Pateik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</a:t>
            </a:r>
            <a:r>
              <a:rPr lang="lt-LT" sz="36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informacija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lt-LT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peržiūr</a:t>
            </a:r>
            <a:r>
              <a:rPr lang="en-US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ima</a:t>
            </a:r>
            <a:r>
              <a:rPr lang="lt-LT" sz="36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lt-LT" sz="3600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ir </a:t>
            </a:r>
            <a:r>
              <a:rPr lang="lt-LT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patvirtin</a:t>
            </a:r>
            <a:r>
              <a:rPr lang="en-US" sz="36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lt-LT" sz="3600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</a:t>
            </a:r>
            <a:endParaRPr lang="lt-LT" sz="3600" dirty="0">
              <a:solidFill>
                <a:srgbClr val="0000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993" y="1951757"/>
            <a:ext cx="7344815" cy="4645687"/>
          </a:xfrm>
          <a:ln w="28575">
            <a:solidFill>
              <a:srgbClr val="0000FF"/>
            </a:solidFill>
          </a:ln>
        </p:spPr>
      </p:pic>
    </p:spTree>
    <p:extLst>
      <p:ext uri="{BB962C8B-B14F-4D97-AF65-F5344CB8AC3E}">
        <p14:creationId xmlns:p14="http://schemas.microsoft.com/office/powerpoint/2010/main" val="387764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5536" y="332656"/>
            <a:ext cx="5832648" cy="3393114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7784" y="2924944"/>
            <a:ext cx="6155829" cy="379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17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Renginio </a:t>
            </a:r>
            <a:r>
              <a:rPr lang="lt-LT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informacija</a:t>
            </a:r>
            <a:endParaRPr lang="lt-LT" dirty="0">
              <a:solidFill>
                <a:srgbClr val="1117F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2" y="1916832"/>
            <a:ext cx="8784976" cy="4638874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9013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8" cy="1143000"/>
          </a:xfrm>
        </p:spPr>
        <p:txBody>
          <a:bodyPr/>
          <a:lstStyle/>
          <a:p>
            <a:r>
              <a:rPr lang="lt-LT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Renginio įrankiai: forumas</a:t>
            </a:r>
            <a:endParaRPr lang="lt-LT" dirty="0">
              <a:solidFill>
                <a:srgbClr val="1117F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5516" y="1916832"/>
            <a:ext cx="8712968" cy="4619780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Oval 2"/>
          <p:cNvSpPr/>
          <p:nvPr/>
        </p:nvSpPr>
        <p:spPr>
          <a:xfrm>
            <a:off x="4114800" y="2780928"/>
            <a:ext cx="1033264" cy="64807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Oval 4"/>
          <p:cNvSpPr/>
          <p:nvPr/>
        </p:nvSpPr>
        <p:spPr>
          <a:xfrm>
            <a:off x="7452320" y="2784340"/>
            <a:ext cx="1130424" cy="5760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8623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59016" cy="1143000"/>
          </a:xfrm>
        </p:spPr>
        <p:txBody>
          <a:bodyPr>
            <a:normAutofit/>
          </a:bodyPr>
          <a:lstStyle/>
          <a:p>
            <a:r>
              <a:rPr lang="lt-LT" dirty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Renginio įrankiai: </a:t>
            </a:r>
            <a:r>
              <a:rPr lang="lt-LT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failai</a:t>
            </a:r>
            <a:endParaRPr lang="lt-LT" dirty="0">
              <a:solidFill>
                <a:srgbClr val="1117F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2" y="2060848"/>
            <a:ext cx="8784976" cy="4453246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Oval 2"/>
          <p:cNvSpPr/>
          <p:nvPr/>
        </p:nvSpPr>
        <p:spPr>
          <a:xfrm>
            <a:off x="5004048" y="3068960"/>
            <a:ext cx="914400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1805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7" y="4077072"/>
            <a:ext cx="7692698" cy="1342976"/>
          </a:xfrm>
        </p:spPr>
        <p:txBody>
          <a:bodyPr>
            <a:normAutofit lnSpcReduction="10000"/>
          </a:bodyPr>
          <a:lstStyle/>
          <a:p>
            <a:pPr>
              <a:spcBef>
                <a:spcPts val="750"/>
              </a:spcBef>
            </a:pPr>
            <a:r>
              <a:rPr lang="en-US" sz="4000" dirty="0" err="1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Pasinaudokite</a:t>
            </a:r>
            <a:r>
              <a:rPr lang="en-US" sz="4000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naujomis</a:t>
            </a:r>
            <a:r>
              <a:rPr lang="en-US" sz="4000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ts val="750"/>
              </a:spcBef>
            </a:pPr>
            <a:r>
              <a:rPr lang="lt-LT" sz="4000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en-US" sz="4000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eTwinning Live</a:t>
            </a:r>
            <a:r>
              <a:rPr lang="lt-LT" sz="4000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4000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galimyb</a:t>
            </a:r>
            <a:r>
              <a:rPr lang="lt-LT" sz="4000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ė</a:t>
            </a:r>
            <a:r>
              <a:rPr lang="en-US" sz="4000" dirty="0" err="1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</a:t>
            </a:r>
            <a:r>
              <a:rPr lang="lt-LT" sz="4000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4000" dirty="0">
              <a:solidFill>
                <a:srgbClr val="1117F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3684" y="1268760"/>
            <a:ext cx="4685494" cy="252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21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166</Words>
  <Application>Microsoft Office PowerPoint</Application>
  <PresentationFormat>On-screen Show (4:3)</PresentationFormat>
  <Paragraphs>46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PowerPoint Presentation</vt:lpstr>
      <vt:lpstr>  Erdvė „eTwinning Live“ - tai vieta, kurioje programos „eTwinning“ dalyviai randa vieni kitus, kuria projektus, bendrauja ir bendradarbiauja.  </vt:lpstr>
      <vt:lpstr>Pradžios puslapyje pateikiamas informacijos srautas iš įvairių erdvės dalių. Šiame puslapyje galite greitai sužinoti, kas vyksta programoje „eTwinning”.</vt:lpstr>
      <vt:lpstr>Pradžios puslapyje rasite nuorodas į visas pagrindines jūsų veiklas: renginius, projektus, grupes</vt:lpstr>
      <vt:lpstr>Žmonės</vt:lpstr>
      <vt:lpstr>Išplėstinė partnerių paieška</vt:lpstr>
      <vt:lpstr>Partnerių forumai</vt:lpstr>
      <vt:lpstr>Skelbkite kuo išsamesnę žinutę </vt:lpstr>
      <vt:lpstr>Projektai</vt:lpstr>
      <vt:lpstr>Sukurti projektą</vt:lpstr>
      <vt:lpstr>1 žingsnis</vt:lpstr>
      <vt:lpstr>2 žingsnis</vt:lpstr>
      <vt:lpstr>3 žingsnis</vt:lpstr>
      <vt:lpstr>Grupės - tai virtualios vietos, kur programos „eTwinning“ dalyviai susitinka ir diskutuoja įvairiomis temomis, apie juos dominančias sritis. Tai virtuali erdvė bendravimui, mainams ir dalinimuisi. </vt:lpstr>
      <vt:lpstr>Jei norėtumėte sukurti grupę, pirmiausia patikrinkite, ar platformoje jau nėra ko nors panašaus.</vt:lpstr>
      <vt:lpstr>Užpildykite formą ir pateikite ją patvirtinimui.  Kai grupė bus patvirtinta ir sukurta, galėsite pradėti kviesti savo kontaktus jungtis prie jos ir tvarkyti grupės turinį.</vt:lpstr>
      <vt:lpstr>Renginiai</vt:lpstr>
      <vt:lpstr>Renginio registracija</vt:lpstr>
      <vt:lpstr>Pagrindinė informacija</vt:lpstr>
      <vt:lpstr>Vietinis renginys</vt:lpstr>
      <vt:lpstr>Informacija apie renginį: ... kalbos pasirinkimas</vt:lpstr>
      <vt:lpstr>... renginio pobūdis</vt:lpstr>
      <vt:lpstr>Kaip dalyvauti</vt:lpstr>
      <vt:lpstr>Renginio vieta</vt:lpstr>
      <vt:lpstr>Kontaktai</vt:lpstr>
      <vt:lpstr>Renginio įrankiai</vt:lpstr>
      <vt:lpstr>Internetinis renginys</vt:lpstr>
      <vt:lpstr>Dalyvių skaičius</vt:lpstr>
      <vt:lpstr>Renginio pobūdis</vt:lpstr>
      <vt:lpstr>Užsakymo informacija</vt:lpstr>
      <vt:lpstr>Renginio laikas: trukmė</vt:lpstr>
      <vt:lpstr>Data</vt:lpstr>
      <vt:lpstr>Kviesti kontaktus</vt:lpstr>
      <vt:lpstr>Renginio įrankiai</vt:lpstr>
      <vt:lpstr>Pateikta informacija peržiūrima ir patvirtinama</vt:lpstr>
      <vt:lpstr>PowerPoint Presentation</vt:lpstr>
      <vt:lpstr>Renginio informacija</vt:lpstr>
      <vt:lpstr>Renginio įrankiai: forumas</vt:lpstr>
      <vt:lpstr>Renginio įrankiai: failai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Gediminas Mumėnas</dc:creator>
  <cp:lastModifiedBy>Ignas Bautrėnas</cp:lastModifiedBy>
  <cp:revision>51</cp:revision>
  <dcterms:created xsi:type="dcterms:W3CDTF">2015-07-09T03:55:19Z</dcterms:created>
  <dcterms:modified xsi:type="dcterms:W3CDTF">2015-12-28T10:09:22Z</dcterms:modified>
</cp:coreProperties>
</file>